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933" r:id="rId5"/>
    <p:sldId id="258" r:id="rId6"/>
    <p:sldId id="934" r:id="rId7"/>
    <p:sldId id="936" r:id="rId8"/>
    <p:sldId id="935" r:id="rId9"/>
    <p:sldId id="937" r:id="rId10"/>
    <p:sldId id="938" r:id="rId11"/>
    <p:sldId id="939" r:id="rId12"/>
    <p:sldId id="949" r:id="rId13"/>
    <p:sldId id="940" r:id="rId14"/>
    <p:sldId id="941" r:id="rId15"/>
    <p:sldId id="942" r:id="rId16"/>
    <p:sldId id="943" r:id="rId17"/>
    <p:sldId id="944" r:id="rId18"/>
    <p:sldId id="950" r:id="rId19"/>
    <p:sldId id="952" r:id="rId20"/>
    <p:sldId id="9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B60"/>
    <a:srgbClr val="C5E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F697F-2999-4738-8E8D-B2402105B70A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C2CC-7453-4AFF-B0CF-585811C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546D-7F0D-78F3-73B0-D33B9F08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C8F44-661F-A8EA-8796-F1CC149EE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40ABE-45FD-427D-4B43-933E3932F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410A8-A478-90FE-3997-A0EC107AE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45CC8-5AD8-8CEC-DEE0-4F551BEF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AD8DF-4F88-473F-6A3D-54636F727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05530-8FCD-E063-8DAE-E4E4A3593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4FE79-2840-CEE7-89E1-6F23F216E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72A2C-F8C8-6CB6-668A-5E7F71EFB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FD7D9-B22E-FB1F-8225-AF271259B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D4817-6627-877D-B506-CCF11F7EB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6D9CC-5E4D-7D24-F0AA-C4F2AFC5D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5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E9D5D-B4E1-AC9C-5B9B-C32CAE68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BC65B-8090-C892-4ADF-C79AA4AC3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0554D-A46E-18EA-391E-28CF121A4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6CCB-B034-3585-A35F-BDDCFF174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9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A8F9B-761C-A2E3-EDA0-68D273465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335BB-A2F5-34E0-2381-1631662E8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D3754-735F-5E5B-E374-76B693230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C7693-01E3-CB60-6616-D5AA471E3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3F796-CFA7-4E0D-8130-74C50733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C021C-A495-19C5-72E1-BCFE08389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A9C0D-50EB-BC85-BAF5-D9873CF6D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5944A-6177-E395-A73C-1ECDDC060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2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4ADE0-8033-8F92-266A-B7B72154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F37252-BB92-3258-EF23-DF686D77D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260C4-1B91-697A-9B14-D9356B195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CFBBE-0DDB-C795-60A6-1D934CFEB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8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818CB-DD8E-AC29-3E95-E34CF56C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1578B8-617C-4603-F5CE-862CB2EBA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37EFF-1A46-1181-75C4-7CF1414C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80A0-9B6B-79BE-BF11-5BB66E2E8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AFEFE-1D78-8678-4CD7-34A39F1C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F29B5-C623-C07B-D3ED-300F0952D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4EBC9-9E3C-1B0A-23F2-372848CEB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82025-1E4B-1931-AFEC-3F1BD71A6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18F8-B67C-9210-1E95-F6F643FC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B4E78-B4A6-6D6A-F497-2EA9F7990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0C9F9-1AFB-D61E-F3A1-7A35305D7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4E1D-2B0D-25B3-34AA-5E8961D36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7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C649B-780E-4587-D525-5AF5DB3E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101B9-AFC5-B18F-763E-F28E27D29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8D059-E3A4-3187-7A48-51E643BB3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06C81-4027-5FFA-9FAE-75984C3C3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0C7BE-36A8-CF78-AC1C-1FEF68F69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27B37-7186-3592-57E6-ACD3C1385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FD894-14E8-0FF7-9A3B-D589A667E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89C39-80F7-B844-56EA-7F3447D2B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38E2-3E2A-0DA3-C6F9-2CB15F5D6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C5C32D-CBA3-B368-AA7A-0F2FA683E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C98E2-8AD5-C1FD-C699-613AD9ED6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CCCA1-A94F-C8FB-C95A-B5ACF9C25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6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DAAB-905B-80FB-205B-307D0BD2D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F1494-04F0-76ED-17D3-B52D2EE3C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DF4984-8695-188B-F1EE-597673075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88E54-3819-0CA3-A6CC-601DC42A2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67766-AA24-780E-1774-02A9357DA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8B27A-763F-6642-1320-D819EB624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55D3F-8781-249C-DB35-97FF3A0F5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308AD-89ED-4890-174C-4041380AB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6F2A3-06EB-9A80-4DBA-D54B372C4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7B5E2-2AC6-A675-CACE-6DD3646E0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525B9-48E2-4C2A-DAA5-30D8D009D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Ech</a:t>
            </a:r>
            <a:r>
              <a:rPr lang="en-US" dirty="0"/>
              <a:t> – sound</a:t>
            </a:r>
          </a:p>
          <a:p>
            <a:r>
              <a:rPr lang="en-US" dirty="0"/>
              <a:t>Ego – self</a:t>
            </a:r>
          </a:p>
          <a:p>
            <a:r>
              <a:rPr lang="en-US" dirty="0"/>
              <a:t>Eme – vomit</a:t>
            </a:r>
          </a:p>
          <a:p>
            <a:r>
              <a:rPr lang="en-US" dirty="0"/>
              <a:t>Endo – inside/within</a:t>
            </a:r>
          </a:p>
          <a:p>
            <a:r>
              <a:rPr lang="en-US" dirty="0"/>
              <a:t>Epi = upon</a:t>
            </a:r>
          </a:p>
          <a:p>
            <a:r>
              <a:rPr lang="en-US" dirty="0"/>
              <a:t>Erg – work</a:t>
            </a:r>
          </a:p>
          <a:p>
            <a:r>
              <a:rPr lang="en-US" dirty="0" err="1"/>
              <a:t>Ethn</a:t>
            </a:r>
            <a:r>
              <a:rPr lang="en-US" dirty="0"/>
              <a:t>- race/people</a:t>
            </a:r>
          </a:p>
          <a:p>
            <a:r>
              <a:rPr lang="en-US" dirty="0"/>
              <a:t>Exo – outside</a:t>
            </a:r>
          </a:p>
          <a:p>
            <a:r>
              <a:rPr lang="en-US" dirty="0"/>
              <a:t>Fac – do or make</a:t>
            </a:r>
          </a:p>
          <a:p>
            <a:r>
              <a:rPr lang="en-US" dirty="0"/>
              <a:t>Fall – false</a:t>
            </a:r>
          </a:p>
          <a:p>
            <a:r>
              <a:rPr lang="en-US" dirty="0"/>
              <a:t>Fend – strike</a:t>
            </a:r>
          </a:p>
          <a:p>
            <a:r>
              <a:rPr lang="en-US" dirty="0"/>
              <a:t>-fer – bear or carry</a:t>
            </a:r>
          </a:p>
          <a:p>
            <a:r>
              <a:rPr lang="en-US" dirty="0"/>
              <a:t>Fides – truth trust</a:t>
            </a:r>
          </a:p>
          <a:p>
            <a:r>
              <a:rPr lang="en-US" dirty="0"/>
              <a:t>Fund -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C0D7-2877-3882-626B-15CB9BAD8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7E084-1C7E-43B0-9FDD-2A1620069D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3349-61B0-10C0-0E90-F7C95112B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E2104-A606-107A-1152-7377955DD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49C76-1EE1-0030-EE71-AA52118F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B0C0D-A06A-DFA4-606E-36F3BEA1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474A-EF09-A626-2644-8F80BCC6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3440-011A-12DF-9C6B-9D17B62F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DB616-1EEA-44BB-47D5-A5E063AA1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40797-ED53-D27E-CD81-587167F4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773A4-1195-8A48-044F-8C1743C4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C97C-43DC-180C-D53A-9178FD7C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2C87C-9549-B084-B164-2A034B8D8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EBF79-1B4E-9D10-8B6A-360DDE9FB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A99D-4940-0353-270D-8FB61306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5489-A80A-844F-C000-03EFD412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346A1-5B90-615B-A830-569ED256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74F9-DCEB-43B5-CA5F-42D3710B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59528-AC0F-700D-E4F5-7CC4AC328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DF99E-BE0E-08AD-2ACD-01BBDB52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23CFD-4611-B818-727A-B47B6765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F9F7-7A43-12DA-91AE-25A6E80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A72E-C7C4-6A94-7D04-9782537D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A78E6-E4D2-0443-C493-23BFA945B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D8DE-C6E9-02C3-BFFC-0B701117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0FCE-E3A3-1D80-6D7F-2CCF5340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810A-9F75-AC4C-6BA3-3C23140A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888F-1ED0-A6AF-C399-CFAFE16A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ACEE-6270-2654-CD16-D9A45DFC1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2CDB7-25F8-281C-7DF1-8FF674703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44BA9-82CD-A870-8248-FBB4CACA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D63CC-E676-600E-C6F5-B067F007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F9C8A-A1C8-174E-61E3-682443C5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1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A2A7-2D14-9421-48EB-6CCF630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24683-5EA3-D854-93CC-52819EFEE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75421-52EA-7363-92F3-6D935FC64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895B1-D03D-D4B6-3437-DA2C66710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960CE-EFFC-998F-F93A-593161959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8B640-93ED-4737-4CB3-373F8B1C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E20C5-D821-11D9-4EB2-8D9D091F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179D3-349E-1FDE-4FFC-267C7388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9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C133-DE3B-129A-A837-62D04253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9C96C-61CD-4310-40C1-D16A6697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8C725-0530-6376-FC2D-5DC21497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D08A2-F410-C332-DC0F-8F648483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9C270-DD4E-63C7-246B-17C68B06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B483C-F5AF-74E6-3D7E-D8FDEB34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B1F6B-4252-5771-0510-355B840D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953F-A7D6-3342-97B9-1FD012E3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8C990-96A7-82F6-BECE-BA526F28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44A56-166A-6B8F-18E5-CB5C40A3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FF8AA-D192-A8ED-A737-F7C0A669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1BE1A-A2B9-5FE7-7283-2E313289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20BB-6642-5625-ECB5-08C65738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1417-996D-45AF-5B5E-BEC69440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08035-90DF-3E50-03A8-54798E712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AE0AC-A9DC-A0D4-A254-95F730A68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D53E3-3FB2-0634-DAD5-FBBBD76E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1964E-33DA-D7CC-D154-7528B0F5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A6F78-8FBA-E315-86CB-6A152D28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C7B1D-AC77-770F-890E-8A84CB2B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996B1-9450-C961-C150-B7F4E6DA4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47E9-0B74-864C-6AED-3CCA509B8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C78C8-662C-4B2E-81C4-AD83D47F8DF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DCD-A4A0-93AC-093F-770AE99BB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855D-3123-0F6D-E24F-B393BE0B6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603870-F306-4D02-8D77-C84C4517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4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ss section of young plant and roots">
            <a:extLst>
              <a:ext uri="{FF2B5EF4-FFF2-40B4-BE49-F238E27FC236}">
                <a16:creationId xmlns:a16="http://schemas.microsoft.com/office/drawing/2014/main" id="{2E10EEAC-0603-731D-EACD-E9C48E3E8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3" r="1" b="1"/>
          <a:stretch/>
        </p:blipFill>
        <p:spPr>
          <a:xfrm>
            <a:off x="1524021" y="-7619"/>
            <a:ext cx="9143979" cy="688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788" y="383371"/>
            <a:ext cx="3636783" cy="2839273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Latin and Greek Roots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8272" y="4873600"/>
            <a:ext cx="3636783" cy="1183602"/>
          </a:xfrm>
        </p:spPr>
        <p:txBody>
          <a:bodyPr>
            <a:normAutofit/>
          </a:bodyPr>
          <a:lstStyle/>
          <a:p>
            <a:pPr algn="l"/>
            <a:r>
              <a:rPr lang="en-US" sz="1700" dirty="0">
                <a:solidFill>
                  <a:srgbClr val="FFFFFF"/>
                </a:solidFill>
              </a:rPr>
              <a:t>Review of some Latin and Greek roots beginning with I – L</a:t>
            </a:r>
          </a:p>
          <a:p>
            <a:pPr algn="l"/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40E926-EA06-25CE-7570-27109E8C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F2ED-5E11-D447-A085-C52DAC0C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929" y="0"/>
            <a:ext cx="339701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Insula - </a:t>
            </a:r>
          </a:p>
        </p:txBody>
      </p:sp>
      <p:pic>
        <p:nvPicPr>
          <p:cNvPr id="3074" name="Picture 2" descr="The Thread: Fiction about islands ...">
            <a:extLst>
              <a:ext uri="{FF2B5EF4-FFF2-40B4-BE49-F238E27FC236}">
                <a16:creationId xmlns:a16="http://schemas.microsoft.com/office/drawing/2014/main" id="{53E5C7FD-1550-C23D-5B9B-04F7304C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r="-1" b="-1"/>
          <a:stretch>
            <a:fillRect/>
          </a:stretch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FBCA22-4051-1C09-0B99-2D0D90E55D34}"/>
              </a:ext>
            </a:extLst>
          </p:cNvPr>
          <p:cNvSpPr txBox="1">
            <a:spLocks/>
          </p:cNvSpPr>
          <p:nvPr/>
        </p:nvSpPr>
        <p:spPr>
          <a:xfrm>
            <a:off x="7910284" y="2533476"/>
            <a:ext cx="3405415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island</a:t>
            </a:r>
            <a:br>
              <a:rPr lang="en-US" b="1" dirty="0"/>
            </a:b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Insulated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Insular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Peninsula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Insulin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Insulate</a:t>
            </a:r>
          </a:p>
        </p:txBody>
      </p:sp>
    </p:spTree>
    <p:extLst>
      <p:ext uri="{BB962C8B-B14F-4D97-AF65-F5344CB8AC3E}">
        <p14:creationId xmlns:p14="http://schemas.microsoft.com/office/powerpoint/2010/main" val="41479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3FE5E-7C04-9AE5-EF27-668FFECF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1206C-84FD-7B8A-BE8E-49251441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 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F22019-EC32-D129-3D42-16433D6A15ED}"/>
              </a:ext>
            </a:extLst>
          </p:cNvPr>
          <p:cNvSpPr txBox="1">
            <a:spLocks/>
          </p:cNvSpPr>
          <p:nvPr/>
        </p:nvSpPr>
        <p:spPr>
          <a:xfrm>
            <a:off x="1137034" y="2198362"/>
            <a:ext cx="4958966" cy="3917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between</a:t>
            </a:r>
            <a:br>
              <a:rPr lang="en-US" sz="4000" b="1" dirty="0"/>
            </a:b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Intermural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Interrelationships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Interaction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Intercoastal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Interchange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091AB0-1AD6-3805-04A6-85E7C1EAC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803825"/>
            <a:ext cx="4788505" cy="25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F5693-69BB-AD8D-A54F-A2442AAE9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'No-Clip' Reality and Arrive in the Backrooms | WIRED">
            <a:extLst>
              <a:ext uri="{FF2B5EF4-FFF2-40B4-BE49-F238E27FC236}">
                <a16:creationId xmlns:a16="http://schemas.microsoft.com/office/drawing/2014/main" id="{FF0333F4-04ED-A992-E43F-FD39CDCB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576C6-0383-C395-1701-7E1FD32C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0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/>
              <a:t>Irasc</a:t>
            </a:r>
            <a:r>
              <a:rPr lang="en-US" sz="5400" b="1" dirty="0"/>
              <a:t> 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560570-FCD5-63FF-BC67-EF27910D4383}"/>
              </a:ext>
            </a:extLst>
          </p:cNvPr>
          <p:cNvSpPr txBox="1">
            <a:spLocks/>
          </p:cNvSpPr>
          <p:nvPr/>
        </p:nvSpPr>
        <p:spPr>
          <a:xfrm>
            <a:off x="-4" y="1899912"/>
            <a:ext cx="4697361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angry</a:t>
            </a:r>
            <a:br>
              <a:rPr lang="en-US" sz="4000" b="1" dirty="0"/>
            </a:b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Ire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Irascible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Irate</a:t>
            </a:r>
          </a:p>
        </p:txBody>
      </p:sp>
    </p:spTree>
    <p:extLst>
      <p:ext uri="{BB962C8B-B14F-4D97-AF65-F5344CB8AC3E}">
        <p14:creationId xmlns:p14="http://schemas.microsoft.com/office/powerpoint/2010/main" val="21740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15F4E-BFE5-1D82-FF92-104023DF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48FC-E3C9-FEF5-5581-5BDA490B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Iso - 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0C2A81-9D17-0A58-8BAE-87D88594A63C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Equal or same</a:t>
            </a: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Isosceles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Isotope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Isometric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Isotonic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Isothermal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Isobar</a:t>
            </a:r>
          </a:p>
        </p:txBody>
      </p:sp>
      <p:pic>
        <p:nvPicPr>
          <p:cNvPr id="6146" name="Picture 2" descr="What is an Isosceles Triangle? | Area of Isosceles Triangles">
            <a:extLst>
              <a:ext uri="{FF2B5EF4-FFF2-40B4-BE49-F238E27FC236}">
                <a16:creationId xmlns:a16="http://schemas.microsoft.com/office/drawing/2014/main" id="{8445FFF6-61BD-7F32-379A-47BB16246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3"/>
          <a:stretch/>
        </p:blipFill>
        <p:spPr bwMode="auto">
          <a:xfrm>
            <a:off x="6791272" y="401525"/>
            <a:ext cx="4757450" cy="605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3BB1D-8377-D035-26FC-C9E59A9B3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9793D-686E-CFFE-ED4B-C6A2F0D9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178392"/>
            <a:ext cx="5120561" cy="1325563"/>
          </a:xfrm>
          <a:solidFill>
            <a:srgbClr val="C5EC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joc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6C0FAC-0A84-9991-7F25-9AE509DD49AE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joke</a:t>
            </a:r>
            <a:br>
              <a:rPr lang="en-US" b="1" dirty="0"/>
            </a:b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Joke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Jocund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Jocularity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Jocular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7184" name="Oval 718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164 Funny Jokes For Kids">
            <a:extLst>
              <a:ext uri="{FF2B5EF4-FFF2-40B4-BE49-F238E27FC236}">
                <a16:creationId xmlns:a16="http://schemas.microsoft.com/office/drawing/2014/main" id="{A06B649C-4C87-8342-35E3-9D17951D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"/>
          <a:stretch>
            <a:fillRect/>
          </a:stretch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6" name="Arc 718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2" name="Picture 4" descr="325 Best Dad Jokes for Adults and Kids 2025">
            <a:extLst>
              <a:ext uri="{FF2B5EF4-FFF2-40B4-BE49-F238E27FC236}">
                <a16:creationId xmlns:a16="http://schemas.microsoft.com/office/drawing/2014/main" id="{61718AF4-0BAE-A9D7-270B-15FF3AC7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" r="-2" b="13803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8BD6F-A713-FFC4-76B6-480F03D2B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Rectangle 820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ECE76-1A2F-8975-6125-FD3C8C9C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84" y="386930"/>
            <a:ext cx="10066122" cy="78169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Jug/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junct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D94A8D-7F06-5E11-CA31-DB5678A7D807}"/>
              </a:ext>
            </a:extLst>
          </p:cNvPr>
          <p:cNvSpPr txBox="1">
            <a:spLocks/>
          </p:cNvSpPr>
          <p:nvPr/>
        </p:nvSpPr>
        <p:spPr>
          <a:xfrm>
            <a:off x="571997" y="3107168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highlight>
                  <a:srgbClr val="FFFF00"/>
                </a:highlight>
              </a:rPr>
              <a:t>Yoke or join</a:t>
            </a:r>
            <a:br>
              <a:rPr lang="en-US" sz="3600" b="1" dirty="0"/>
            </a:b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Jugular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Conjunction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Junction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Juncture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8196" name="Picture 4" descr="The Yoke…Surrender is the Best Path ...">
            <a:extLst>
              <a:ext uri="{FF2B5EF4-FFF2-40B4-BE49-F238E27FC236}">
                <a16:creationId xmlns:a16="http://schemas.microsoft.com/office/drawing/2014/main" id="{DB9FAA21-8896-3611-E171-16B3E6AA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2120" b="-2"/>
          <a:stretch>
            <a:fillRect/>
          </a:stretch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Rectangle 820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CBA16-87CD-50AA-B467-0C89670A7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A3168-AEE4-73FC-37FC-26F3A3DE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742384"/>
            <a:ext cx="10066122" cy="9429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Juven- 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96240B-B9A0-26FF-40D0-9D1EF6A2DE22}"/>
              </a:ext>
            </a:extLst>
          </p:cNvPr>
          <p:cNvSpPr txBox="1">
            <a:spLocks/>
          </p:cNvSpPr>
          <p:nvPr/>
        </p:nvSpPr>
        <p:spPr>
          <a:xfrm>
            <a:off x="828043" y="3779380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Youth</a:t>
            </a:r>
            <a:br>
              <a:rPr lang="en-US" b="1" dirty="0"/>
            </a:b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Juvenile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Rejuvenate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Juvenescent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Juvenile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9218" name="Picture 2" descr="Definition &amp; Meaning of &quot;Juvenile ...">
            <a:extLst>
              <a:ext uri="{FF2B5EF4-FFF2-40B4-BE49-F238E27FC236}">
                <a16:creationId xmlns:a16="http://schemas.microsoft.com/office/drawing/2014/main" id="{55ED6284-0053-8D4B-8AF4-CF66DEBC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578" y="2484255"/>
            <a:ext cx="4638185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6F2A1-8BA8-9C77-6297-19E4CDA59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3D5B2-28C6-5D53-267B-08512C5E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6" y="249807"/>
            <a:ext cx="10066122" cy="1096139"/>
          </a:xfrm>
          <a:solidFill>
            <a:srgbClr val="2C5B6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Juxta</a:t>
            </a: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9BAF92-D9AC-5E58-7013-4A151D1A6979}"/>
              </a:ext>
            </a:extLst>
          </p:cNvPr>
          <p:cNvSpPr txBox="1">
            <a:spLocks/>
          </p:cNvSpPr>
          <p:nvPr/>
        </p:nvSpPr>
        <p:spPr>
          <a:xfrm>
            <a:off x="571997" y="3884033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highlight>
                  <a:srgbClr val="FFFF00"/>
                </a:highlight>
              </a:rPr>
              <a:t>Nearby or close</a:t>
            </a:r>
            <a:br>
              <a:rPr lang="en-US" sz="3600" b="1" dirty="0"/>
            </a:b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Juxtapose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Juxtaposition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Jostle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10242" name="Picture 2" descr="juxtaposed — Creative &amp; Beyond">
            <a:extLst>
              <a:ext uri="{FF2B5EF4-FFF2-40B4-BE49-F238E27FC236}">
                <a16:creationId xmlns:a16="http://schemas.microsoft.com/office/drawing/2014/main" id="{6324D8C1-54FD-570E-BB43-E0D6E6660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8"/>
          <a:stretch/>
        </p:blipFill>
        <p:spPr bwMode="auto">
          <a:xfrm>
            <a:off x="5911532" y="3170700"/>
            <a:ext cx="5150277" cy="234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68B97-EEAC-99DA-C709-41A99E9D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fish drawn in sand&#10;&#10;AI-generated content may be incorrect.">
            <a:extLst>
              <a:ext uri="{FF2B5EF4-FFF2-40B4-BE49-F238E27FC236}">
                <a16:creationId xmlns:a16="http://schemas.microsoft.com/office/drawing/2014/main" id="{661EE84B-0323-4C7D-E639-4F58CDA975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12738" r="1703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55EDA-EA35-FB41-4862-2B978204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26" y="12973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>
                <a:solidFill>
                  <a:srgbClr val="FFFFFF"/>
                </a:solidFill>
              </a:rPr>
              <a:t>Icthy</a:t>
            </a:r>
            <a:r>
              <a:rPr lang="en-US" sz="5400" b="1" dirty="0">
                <a:solidFill>
                  <a:srgbClr val="FFFFFF"/>
                </a:solidFill>
              </a:rPr>
              <a:t> 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F78F93-411E-9CBF-A8AF-6160ACCAF52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fish</a:t>
            </a:r>
            <a:br>
              <a:rPr lang="en-US" sz="4400" b="1" dirty="0">
                <a:solidFill>
                  <a:srgbClr val="FFFFFF"/>
                </a:solidFill>
              </a:rPr>
            </a:br>
            <a:endParaRPr lang="en-US" sz="44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FF"/>
                </a:solidFill>
              </a:rPr>
              <a:t>Ichthyosaur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FF"/>
                </a:solidFill>
              </a:rPr>
              <a:t>Ichthyology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FFFF"/>
                </a:solidFill>
              </a:rPr>
              <a:t>Icthys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7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D9853-6486-DF36-DA41-5430F284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6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DA350-591B-4AA1-E312-954554C5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6" y="432384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Icos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5B2D81-239F-9951-B15B-AA50D3F6F684}"/>
              </a:ext>
            </a:extLst>
          </p:cNvPr>
          <p:cNvSpPr txBox="1">
            <a:spLocks/>
          </p:cNvSpPr>
          <p:nvPr/>
        </p:nvSpPr>
        <p:spPr>
          <a:xfrm>
            <a:off x="700548" y="2028482"/>
            <a:ext cx="4391025" cy="245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twenty</a:t>
            </a:r>
            <a:br>
              <a:rPr lang="en-US" sz="4400" b="1" dirty="0">
                <a:solidFill>
                  <a:schemeClr val="bg1">
                    <a:alpha val="80000"/>
                  </a:schemeClr>
                </a:solidFill>
              </a:rPr>
            </a:br>
            <a:endParaRPr lang="en-US" sz="4400" b="1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>
                    <a:alpha val="80000"/>
                  </a:schemeClr>
                </a:solidFill>
              </a:rPr>
              <a:t>Icosahedron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bg1">
                    <a:alpha val="80000"/>
                  </a:schemeClr>
                </a:solidFill>
              </a:rPr>
              <a:t>eicosanoids</a:t>
            </a:r>
            <a:endParaRPr lang="en-US" sz="4400" b="1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7907-88DB-8B34-939E-A925C7B25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28482"/>
            <a:ext cx="5260976" cy="27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17786-2931-15D5-C46C-D48A65B6E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3C8EC-45E0-94B0-5815-D984CED5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7" y="-131324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/>
              <a:t>Ideo</a:t>
            </a:r>
            <a:r>
              <a:rPr lang="en-US" sz="5400" b="1" dirty="0"/>
              <a:t> 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95CAE7-538D-F8C0-2AC2-8934D3E73676}"/>
              </a:ext>
            </a:extLst>
          </p:cNvPr>
          <p:cNvSpPr txBox="1">
            <a:spLocks/>
          </p:cNvSpPr>
          <p:nvPr/>
        </p:nvSpPr>
        <p:spPr>
          <a:xfrm>
            <a:off x="724547" y="2324912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highlight>
                  <a:srgbClr val="FFFF00"/>
                </a:highlight>
              </a:rPr>
              <a:t>Idea - thought</a:t>
            </a: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Idea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Ideologue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Ideology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Ideogram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Ideation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A6FE1-5518-BF98-E539-B34CC7AB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59" r="18659" b="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87F7A-BD7B-06BC-E2E1-1B97FD73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1D76-E5DD-8447-88E6-8AFD2F39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607" y="107460"/>
            <a:ext cx="4195674" cy="11924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/>
              <a:t>Idol -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FEA93-57E6-7D22-C11C-819AB27B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-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4D71BF-5006-FB5A-BB25-7CE3A2171127}"/>
              </a:ext>
            </a:extLst>
          </p:cNvPr>
          <p:cNvSpPr txBox="1">
            <a:spLocks/>
          </p:cNvSpPr>
          <p:nvPr/>
        </p:nvSpPr>
        <p:spPr>
          <a:xfrm>
            <a:off x="7121967" y="1562696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Form or shape – from eidos</a:t>
            </a:r>
            <a:br>
              <a:rPr lang="en-US" sz="4000" b="1" dirty="0">
                <a:solidFill>
                  <a:schemeClr val="tx1">
                    <a:alpha val="80000"/>
                  </a:schemeClr>
                </a:solidFill>
              </a:rPr>
            </a:b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Idol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Idolize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Idolatry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Idolatrous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D9C4-19AC-E4F0-F5EA-4E0E738C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8CE3A-4001-6EDD-AB02-27F25BE9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9" y="-806297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Idi -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6987C3-9D30-A324-0AAC-CBF9740D9B2E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highlight>
                  <a:srgbClr val="FFFF00"/>
                </a:highlight>
              </a:rPr>
              <a:t>personal</a:t>
            </a:r>
            <a:br>
              <a:rPr lang="en-US" sz="3600" b="1" dirty="0"/>
            </a:b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Idiom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Idiosyncratic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Idiomatic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Idiocy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DB2C0-2E68-2548-B4F6-D495934F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36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4110D-6A25-3A4D-BCF3-BBE124D0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veryone's Wrong About FIRE">
            <a:extLst>
              <a:ext uri="{FF2B5EF4-FFF2-40B4-BE49-F238E27FC236}">
                <a16:creationId xmlns:a16="http://schemas.microsoft.com/office/drawing/2014/main" id="{848CB215-58CC-E5F9-AC35-3526F498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r="12875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74EA-31BB-5F9C-B53B-0EFF6C1D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6" y="-293636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Igni</a:t>
            </a:r>
            <a:r>
              <a:rPr lang="en-US" sz="4000" b="1" dirty="0"/>
              <a:t>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3395E4-F3FB-8903-951C-BCDB760CE61C}"/>
              </a:ext>
            </a:extLst>
          </p:cNvPr>
          <p:cNvSpPr txBox="1">
            <a:spLocks/>
          </p:cNvSpPr>
          <p:nvPr/>
        </p:nvSpPr>
        <p:spPr>
          <a:xfrm>
            <a:off x="415413" y="2050743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fire</a:t>
            </a:r>
            <a:br>
              <a:rPr lang="en-US" sz="4000" b="1" dirty="0"/>
            </a:b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Igneous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Ignite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Ignition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 err="1"/>
              <a:t>Ignify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69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92FF6-59B8-F7FE-ED48-472FDA4E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260-0309-54F2-0A73-4D1414E2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Im(n) -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FFBBF-A4D7-D31B-A051-94B7E5C58248}"/>
              </a:ext>
            </a:extLst>
          </p:cNvPr>
          <p:cNvSpPr txBox="1">
            <a:spLocks/>
          </p:cNvSpPr>
          <p:nvPr/>
        </p:nvSpPr>
        <p:spPr>
          <a:xfrm>
            <a:off x="730046" y="2509842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</a:rPr>
              <a:t>in</a:t>
            </a:r>
            <a:br>
              <a:rPr lang="en-US" sz="4000" b="1" dirty="0"/>
            </a:b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Immigrate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Impound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Import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dirty="0"/>
              <a:t>Incur  </a:t>
            </a:r>
            <a:r>
              <a:rPr lang="en-US" sz="4000" b="1" dirty="0" err="1"/>
              <a:t>Icthys</a:t>
            </a:r>
            <a:r>
              <a:rPr lang="en-US" sz="4000" b="1" dirty="0"/>
              <a:t>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6C415-A675-B49B-5E0B-E159BBD9D3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9" r="1" b="1"/>
          <a:stretch>
            <a:fillRect/>
          </a:stretch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31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C471DC-5FB9-A2F5-1015-B8CB558C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D509-AE8F-5D57-5E5A-293368BE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65" y="662259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Im</a:t>
            </a:r>
            <a:r>
              <a:rPr lang="en-US" b="1" dirty="0"/>
              <a:t>(n) - 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1043E6-F27F-7A00-72EE-C6586521148C}"/>
              </a:ext>
            </a:extLst>
          </p:cNvPr>
          <p:cNvSpPr txBox="1">
            <a:spLocks/>
          </p:cNvSpPr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>
                <a:highlight>
                  <a:srgbClr val="FFFF00"/>
                </a:highlight>
              </a:rPr>
              <a:t>not</a:t>
            </a:r>
            <a:br>
              <a:rPr lang="en-US" sz="3600" b="1"/>
            </a:br>
            <a:endParaRPr lang="en-US" sz="3600" b="1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/>
              <a:t>Impossible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/>
              <a:t>Immutable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/>
              <a:t>Invisible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/>
              <a:t>Inept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/>
          </a:p>
        </p:txBody>
      </p:sp>
      <p:pic>
        <p:nvPicPr>
          <p:cNvPr id="2050" name="Picture 2" descr="Not Allowed PNGs for Free Download">
            <a:extLst>
              <a:ext uri="{FF2B5EF4-FFF2-40B4-BE49-F238E27FC236}">
                <a16:creationId xmlns:a16="http://schemas.microsoft.com/office/drawing/2014/main" id="{99D1AF49-2481-C499-3BFE-B0F43300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6"/>
          <a:stretch>
            <a:fillRect/>
          </a:stretch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s xmlns="54cebc8c-1802-4cea-a144-d61549e4f6d0">
      <UserInfo>
        <DisplayName/>
        <AccountId xsi:nil="true"/>
        <AccountType/>
      </UserInfo>
    </Students>
    <Student_Groups xmlns="54cebc8c-1802-4cea-a144-d61549e4f6d0">
      <UserInfo>
        <DisplayName/>
        <AccountId xsi:nil="true"/>
        <AccountType/>
      </UserInfo>
    </Student_Groups>
    <_ip_UnifiedCompliancePolicyUIAction xmlns="http://schemas.microsoft.com/sharepoint/v3" xsi:nil="true"/>
    <TeamsChannelId xmlns="54cebc8c-1802-4cea-a144-d61549e4f6d0" xsi:nil="true"/>
    <CultureName xmlns="54cebc8c-1802-4cea-a144-d61549e4f6d0" xsi:nil="true"/>
    <Templates xmlns="54cebc8c-1802-4cea-a144-d61549e4f6d0" xsi:nil="true"/>
    <Has_Teacher_Only_SectionGroup xmlns="54cebc8c-1802-4cea-a144-d61549e4f6d0" xsi:nil="true"/>
    <Teams_Channel_Section_Location xmlns="54cebc8c-1802-4cea-a144-d61549e4f6d0" xsi:nil="true"/>
    <AppVersion xmlns="54cebc8c-1802-4cea-a144-d61549e4f6d0" xsi:nil="true"/>
    <LMS_Mappings xmlns="54cebc8c-1802-4cea-a144-d61549e4f6d0" xsi:nil="true"/>
    <Invited_Teachers xmlns="54cebc8c-1802-4cea-a144-d61549e4f6d0" xsi:nil="true"/>
    <Invited_Students xmlns="54cebc8c-1802-4cea-a144-d61549e4f6d0" xsi:nil="true"/>
    <Teachers xmlns="54cebc8c-1802-4cea-a144-d61549e4f6d0">
      <UserInfo>
        <DisplayName/>
        <AccountId xsi:nil="true"/>
        <AccountType/>
      </UserInfo>
    </Teachers>
    <Math_Settings xmlns="54cebc8c-1802-4cea-a144-d61549e4f6d0" xsi:nil="true"/>
    <Self_Registration_Enabled xmlns="54cebc8c-1802-4cea-a144-d61549e4f6d0" xsi:nil="true"/>
    <DefaultSectionNames xmlns="54cebc8c-1802-4cea-a144-d61549e4f6d0" xsi:nil="true"/>
    <_ip_UnifiedCompliancePolicyProperties xmlns="http://schemas.microsoft.com/sharepoint/v3" xsi:nil="true"/>
    <_activity xmlns="54cebc8c-1802-4cea-a144-d61549e4f6d0" xsi:nil="true"/>
    <NotebookType xmlns="54cebc8c-1802-4cea-a144-d61549e4f6d0" xsi:nil="true"/>
    <Distribution_Groups xmlns="54cebc8c-1802-4cea-a144-d61549e4f6d0" xsi:nil="true"/>
    <Is_Collaboration_Space_Locked xmlns="54cebc8c-1802-4cea-a144-d61549e4f6d0" xsi:nil="true"/>
    <FolderType xmlns="54cebc8c-1802-4cea-a144-d61549e4f6d0" xsi:nil="true"/>
    <Owner xmlns="54cebc8c-1802-4cea-a144-d61549e4f6d0">
      <UserInfo>
        <DisplayName/>
        <AccountId xsi:nil="true"/>
        <AccountType/>
      </UserInfo>
    </Owner>
    <IsNotebookLocked xmlns="54cebc8c-1802-4cea-a144-d61549e4f6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DBCE4F2CBFC4590026FD5F083B76E" ma:contentTypeVersion="42" ma:contentTypeDescription="Create a new document." ma:contentTypeScope="" ma:versionID="0b5ddb34faded502ef51be8da1023f0c">
  <xsd:schema xmlns:xsd="http://www.w3.org/2001/XMLSchema" xmlns:xs="http://www.w3.org/2001/XMLSchema" xmlns:p="http://schemas.microsoft.com/office/2006/metadata/properties" xmlns:ns1="http://schemas.microsoft.com/sharepoint/v3" xmlns:ns3="34c8bf7e-c419-42d8-a438-d09e27fdc88f" xmlns:ns4="54cebc8c-1802-4cea-a144-d61549e4f6d0" targetNamespace="http://schemas.microsoft.com/office/2006/metadata/properties" ma:root="true" ma:fieldsID="16fc9760a9a90d05291844fb0a56cd6b" ns1:_="" ns3:_="" ns4:_="">
    <xsd:import namespace="http://schemas.microsoft.com/sharepoint/v3"/>
    <xsd:import namespace="34c8bf7e-c419-42d8-a438-d09e27fdc88f"/>
    <xsd:import namespace="54cebc8c-1802-4cea-a144-d61549e4f6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Teams_Channel_Section_Location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8bf7e-c419-42d8-a438-d09e27fdc8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ebc8c-1802-4cea-a144-d61549e4f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5" nillable="true" ma:displayName="_activity" ma:hidden="true" ma:internalName="_activity">
      <xsd:simpleType>
        <xsd:restriction base="dms:Note"/>
      </xsd:simpleType>
    </xsd:element>
    <xsd:element name="MediaServiceObjectDetectorVersions" ma:index="4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DBED3F-F3E5-4D59-9304-B62E0F2EA2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CAA329-EBB8-4CF0-A8BB-EA2874F27ADD}">
  <ds:schemaRefs>
    <ds:schemaRef ds:uri="http://purl.org/dc/dcmitype/"/>
    <ds:schemaRef ds:uri="http://schemas.microsoft.com/office/infopath/2007/PartnerControls"/>
    <ds:schemaRef ds:uri="http://purl.org/dc/elements/1.1/"/>
    <ds:schemaRef ds:uri="34c8bf7e-c419-42d8-a438-d09e27fdc88f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www.w3.org/XML/1998/namespace"/>
    <ds:schemaRef ds:uri="54cebc8c-1802-4cea-a144-d61549e4f6d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1C7B23-8AA0-4D02-895A-3BA4A7B57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c8bf7e-c419-42d8-a438-d09e27fdc88f"/>
    <ds:schemaRef ds:uri="54cebc8c-1802-4cea-a144-d61549e4f6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1045</Words>
  <Application>Microsoft Office PowerPoint</Application>
  <PresentationFormat>Widescreen</PresentationFormat>
  <Paragraphs>378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Latin and Greek Roots</vt:lpstr>
      <vt:lpstr>Icthy - </vt:lpstr>
      <vt:lpstr>Icos - </vt:lpstr>
      <vt:lpstr>Ideo - </vt:lpstr>
      <vt:lpstr>Idol - </vt:lpstr>
      <vt:lpstr>Idi - </vt:lpstr>
      <vt:lpstr>Igni- </vt:lpstr>
      <vt:lpstr>Im(n) - </vt:lpstr>
      <vt:lpstr>Im(n) - </vt:lpstr>
      <vt:lpstr>Insula - </vt:lpstr>
      <vt:lpstr>Inter - </vt:lpstr>
      <vt:lpstr>Irasc - </vt:lpstr>
      <vt:lpstr>Iso - </vt:lpstr>
      <vt:lpstr>joc - </vt:lpstr>
      <vt:lpstr>Jug/junct - </vt:lpstr>
      <vt:lpstr>Juven- </vt:lpstr>
      <vt:lpstr>Juxta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Calvin Dillon</dc:creator>
  <cp:lastModifiedBy>Calvin Dillon</cp:lastModifiedBy>
  <cp:revision>6</cp:revision>
  <dcterms:created xsi:type="dcterms:W3CDTF">2025-04-13T17:49:08Z</dcterms:created>
  <dcterms:modified xsi:type="dcterms:W3CDTF">2025-06-07T17:41:00Z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0x010100032DBCE4F2CBFC4590026FD5F083B76E</vt:lpwstr>
  </property>
</Properties>
</file>